
<file path=[Content_Types].xml><?xml version="1.0" encoding="utf-8"?>
<Types xmlns="http://schemas.openxmlformats.org/package/2006/content-types">
  <Default Extension="xml" ContentType="application/xml"/>
  <Default Extension="jpeg" ContentType="image/jpeg"/>
  <Default Extension="png" ContentType="image/png"/>
  <Default Extension="wdp" ContentType="image/vnd.ms-photo"/>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6" r:id="rId10"/>
    <p:sldId id="265" r:id="rId11"/>
    <p:sldId id="25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2" autoAdjust="0"/>
    <p:restoredTop sz="94660"/>
  </p:normalViewPr>
  <p:slideViewPr>
    <p:cSldViewPr snapToGrid="0">
      <p:cViewPr varScale="1">
        <p:scale>
          <a:sx n="90" d="100"/>
          <a:sy n="90" d="100"/>
        </p:scale>
        <p:origin x="120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4" Type="http://schemas.openxmlformats.org/officeDocument/2006/relationships/image" Target="../media/image3.png"/><Relationship Id="rId5" Type="http://schemas.microsoft.com/office/2007/relationships/hdphoto" Target="../media/hdphoto1.wdp"/><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4" Type="http://schemas.openxmlformats.org/officeDocument/2006/relationships/image" Target="../media/image3.png"/><Relationship Id="rId5" Type="http://schemas.microsoft.com/office/2007/relationships/hdphoto" Target="../media/hdphoto1.wdp"/><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4" Type="http://schemas.openxmlformats.org/officeDocument/2006/relationships/image" Target="../media/image2.png"/><Relationship Id="rId5" Type="http://schemas.microsoft.com/office/2007/relationships/hdphoto" Target="../media/hdphoto1.wdp"/><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4" Type="http://schemas.openxmlformats.org/officeDocument/2006/relationships/image" Target="../media/image2.png"/><Relationship Id="rId5" Type="http://schemas.microsoft.com/office/2007/relationships/hdphoto" Target="../media/hdphoto1.wdp"/><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57FC361-A87D-474B-9E02-72FA49BE810F}" type="datetimeFigureOut">
              <a:rPr lang="en-GB" smtClean="0"/>
              <a:t>30/11/2017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D3619961-29EE-4A84-8FD3-FC916FD66789}" type="slidenum">
              <a:rPr lang="en-GB" smtClean="0"/>
              <a:t>‹#›</a:t>
            </a:fld>
            <a:endParaRPr lang="en-GB"/>
          </a:p>
        </p:txBody>
      </p:sp>
    </p:spTree>
    <p:extLst>
      <p:ext uri="{BB962C8B-B14F-4D97-AF65-F5344CB8AC3E}">
        <p14:creationId xmlns:p14="http://schemas.microsoft.com/office/powerpoint/2010/main" val="1370465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57FC361-A87D-474B-9E02-72FA49BE810F}" type="datetimeFigureOut">
              <a:rPr lang="en-GB" smtClean="0"/>
              <a:t>30/11/2017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619961-29EE-4A84-8FD3-FC916FD66789}" type="slidenum">
              <a:rPr lang="en-GB" smtClean="0"/>
              <a:t>‹#›</a:t>
            </a:fld>
            <a:endParaRPr lang="en-GB"/>
          </a:p>
        </p:txBody>
      </p:sp>
    </p:spTree>
    <p:extLst>
      <p:ext uri="{BB962C8B-B14F-4D97-AF65-F5344CB8AC3E}">
        <p14:creationId xmlns:p14="http://schemas.microsoft.com/office/powerpoint/2010/main" val="3379778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57FC361-A87D-474B-9E02-72FA49BE810F}" type="datetimeFigureOut">
              <a:rPr lang="en-GB" smtClean="0"/>
              <a:t>30/11/2017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619961-29EE-4A84-8FD3-FC916FD66789}" type="slidenum">
              <a:rPr lang="en-GB" smtClean="0"/>
              <a:t>‹#›</a:t>
            </a:fld>
            <a:endParaRPr lang="en-GB"/>
          </a:p>
        </p:txBody>
      </p:sp>
    </p:spTree>
    <p:extLst>
      <p:ext uri="{BB962C8B-B14F-4D97-AF65-F5344CB8AC3E}">
        <p14:creationId xmlns:p14="http://schemas.microsoft.com/office/powerpoint/2010/main" val="2750081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57FC361-A87D-474B-9E02-72FA49BE810F}" type="datetimeFigureOut">
              <a:rPr lang="en-GB" smtClean="0"/>
              <a:t>30/11/2017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619961-29EE-4A84-8FD3-FC916FD66789}" type="slidenum">
              <a:rPr lang="en-GB" smtClean="0"/>
              <a:t>‹#›</a:t>
            </a:fld>
            <a:endParaRPr lang="en-GB"/>
          </a:p>
        </p:txBody>
      </p:sp>
    </p:spTree>
    <p:extLst>
      <p:ext uri="{BB962C8B-B14F-4D97-AF65-F5344CB8AC3E}">
        <p14:creationId xmlns:p14="http://schemas.microsoft.com/office/powerpoint/2010/main" val="918204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smtClean="0"/>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8593667" y="6272784"/>
            <a:ext cx="2644309" cy="365125"/>
          </a:xfrm>
        </p:spPr>
        <p:txBody>
          <a:bodyPr/>
          <a:lstStyle/>
          <a:p>
            <a:fld id="{257FC361-A87D-474B-9E02-72FA49BE810F}" type="datetimeFigureOut">
              <a:rPr lang="en-GB" smtClean="0"/>
              <a:t>30/11/2017</a:t>
            </a:fld>
            <a:endParaRPr lang="en-GB"/>
          </a:p>
        </p:txBody>
      </p:sp>
      <p:sp>
        <p:nvSpPr>
          <p:cNvPr id="5" name="Footer Placeholder 4"/>
          <p:cNvSpPr>
            <a:spLocks noGrp="1"/>
          </p:cNvSpPr>
          <p:nvPr>
            <p:ph type="ftr" sz="quarter" idx="11"/>
          </p:nvPr>
        </p:nvSpPr>
        <p:spPr>
          <a:xfrm>
            <a:off x="2182708" y="6272784"/>
            <a:ext cx="6327648" cy="365125"/>
          </a:xfrm>
        </p:spPr>
        <p:txBody>
          <a:bodyPr/>
          <a:lstStyle/>
          <a:p>
            <a:endParaRPr lang="en-GB"/>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D3619961-29EE-4A84-8FD3-FC916FD66789}" type="slidenum">
              <a:rPr lang="en-GB" smtClean="0"/>
              <a:t>‹#›</a:t>
            </a:fld>
            <a:endParaRPr lang="en-GB"/>
          </a:p>
        </p:txBody>
      </p:sp>
    </p:spTree>
    <p:extLst>
      <p:ext uri="{BB962C8B-B14F-4D97-AF65-F5344CB8AC3E}">
        <p14:creationId xmlns:p14="http://schemas.microsoft.com/office/powerpoint/2010/main" val="4135030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57FC361-A87D-474B-9E02-72FA49BE810F}" type="datetimeFigureOut">
              <a:rPr lang="en-GB" smtClean="0"/>
              <a:t>30/11/2017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3619961-29EE-4A84-8FD3-FC916FD66789}" type="slidenum">
              <a:rPr lang="en-GB" smtClean="0"/>
              <a:t>‹#›</a:t>
            </a:fld>
            <a:endParaRPr lang="en-GB"/>
          </a:p>
        </p:txBody>
      </p:sp>
    </p:spTree>
    <p:extLst>
      <p:ext uri="{BB962C8B-B14F-4D97-AF65-F5344CB8AC3E}">
        <p14:creationId xmlns:p14="http://schemas.microsoft.com/office/powerpoint/2010/main" val="760132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57FC361-A87D-474B-9E02-72FA49BE810F}" type="datetimeFigureOut">
              <a:rPr lang="en-GB" smtClean="0"/>
              <a:t>30/11/2017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3619961-29EE-4A84-8FD3-FC916FD66789}" type="slidenum">
              <a:rPr lang="en-GB" smtClean="0"/>
              <a:t>‹#›</a:t>
            </a:fld>
            <a:endParaRPr lang="en-GB"/>
          </a:p>
        </p:txBody>
      </p:sp>
    </p:spTree>
    <p:extLst>
      <p:ext uri="{BB962C8B-B14F-4D97-AF65-F5344CB8AC3E}">
        <p14:creationId xmlns:p14="http://schemas.microsoft.com/office/powerpoint/2010/main" val="3743966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57FC361-A87D-474B-9E02-72FA49BE810F}" type="datetimeFigureOut">
              <a:rPr lang="en-GB" smtClean="0"/>
              <a:t>30/11/2017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3619961-29EE-4A84-8FD3-FC916FD66789}" type="slidenum">
              <a:rPr lang="en-GB" smtClean="0"/>
              <a:t>‹#›</a:t>
            </a:fld>
            <a:endParaRPr lang="en-GB"/>
          </a:p>
        </p:txBody>
      </p:sp>
    </p:spTree>
    <p:extLst>
      <p:ext uri="{BB962C8B-B14F-4D97-AF65-F5344CB8AC3E}">
        <p14:creationId xmlns:p14="http://schemas.microsoft.com/office/powerpoint/2010/main" val="118337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7FC361-A87D-474B-9E02-72FA49BE810F}" type="datetimeFigureOut">
              <a:rPr lang="en-GB" smtClean="0"/>
              <a:t>30/11/2017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3619961-29EE-4A84-8FD3-FC916FD66789}" type="slidenum">
              <a:rPr lang="en-GB" smtClean="0"/>
              <a:t>‹#›</a:t>
            </a:fld>
            <a:endParaRPr lang="en-GB"/>
          </a:p>
        </p:txBody>
      </p:sp>
    </p:spTree>
    <p:extLst>
      <p:ext uri="{BB962C8B-B14F-4D97-AF65-F5344CB8AC3E}">
        <p14:creationId xmlns:p14="http://schemas.microsoft.com/office/powerpoint/2010/main" val="3149608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57FC361-A87D-474B-9E02-72FA49BE810F}" type="datetimeFigureOut">
              <a:rPr lang="en-GB" smtClean="0"/>
              <a:t>30/11/2017</a:t>
            </a:fld>
            <a:endParaRPr lang="en-GB"/>
          </a:p>
        </p:txBody>
      </p:sp>
      <p:sp>
        <p:nvSpPr>
          <p:cNvPr id="6" name="Footer Placeholder 5"/>
          <p:cNvSpPr>
            <a:spLocks noGrp="1"/>
          </p:cNvSpPr>
          <p:nvPr>
            <p:ph type="ftr" sz="quarter" idx="11"/>
          </p:nvPr>
        </p:nvSpPr>
        <p:spPr/>
        <p:txBody>
          <a:bodyPr/>
          <a:lstStyle/>
          <a:p>
            <a:endParaRPr lang="en-GB"/>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D3619961-29EE-4A84-8FD3-FC916FD66789}" type="slidenum">
              <a:rPr lang="en-GB" smtClean="0"/>
              <a:t>‹#›</a:t>
            </a:fld>
            <a:endParaRPr lang="en-GB"/>
          </a:p>
        </p:txBody>
      </p:sp>
    </p:spTree>
    <p:extLst>
      <p:ext uri="{BB962C8B-B14F-4D97-AF65-F5344CB8AC3E}">
        <p14:creationId xmlns:p14="http://schemas.microsoft.com/office/powerpoint/2010/main" val="378854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57FC361-A87D-474B-9E02-72FA49BE810F}" type="datetimeFigureOut">
              <a:rPr lang="en-GB" smtClean="0"/>
              <a:t>30/11/2017</a:t>
            </a:fld>
            <a:endParaRPr lang="en-GB"/>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D3619961-29EE-4A84-8FD3-FC916FD66789}" type="slidenum">
              <a:rPr lang="en-GB" smtClean="0"/>
              <a:t>‹#›</a:t>
            </a:fld>
            <a:endParaRPr lang="en-GB"/>
          </a:p>
        </p:txBody>
      </p:sp>
    </p:spTree>
    <p:extLst>
      <p:ext uri="{BB962C8B-B14F-4D97-AF65-F5344CB8AC3E}">
        <p14:creationId xmlns:p14="http://schemas.microsoft.com/office/powerpoint/2010/main" val="8342553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2.png"/><Relationship Id="rId14" Type="http://schemas.microsoft.com/office/2007/relationships/hdphoto" Target="../media/hdphoto1.wdp"/><Relationship Id="rId15"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257FC361-A87D-474B-9E02-72FA49BE810F}" type="datetimeFigureOut">
              <a:rPr lang="en-GB" smtClean="0"/>
              <a:t>30/11/2017</a:t>
            </a:fld>
            <a:endParaRPr lang="en-GB"/>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GB"/>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D3619961-29EE-4A84-8FD3-FC916FD66789}" type="slidenum">
              <a:rPr lang="en-GB" smtClean="0"/>
              <a:t>‹#›</a:t>
            </a:fld>
            <a:endParaRPr lang="en-GB"/>
          </a:p>
        </p:txBody>
      </p:sp>
    </p:spTree>
    <p:extLst>
      <p:ext uri="{BB962C8B-B14F-4D97-AF65-F5344CB8AC3E}">
        <p14:creationId xmlns:p14="http://schemas.microsoft.com/office/powerpoint/2010/main" val="2490925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5.jpg"/><Relationship Id="rId3"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z="4800" b="1" dirty="0">
                <a:solidFill>
                  <a:srgbClr val="0070C0"/>
                </a:solidFill>
              </a:rPr>
              <a:t>Separated and Unaccompanied Asylum Seeking Children in Scotland</a:t>
            </a:r>
            <a:endParaRPr lang="en-GB" sz="4800" dirty="0">
              <a:solidFill>
                <a:srgbClr val="0070C0"/>
              </a:solidFill>
            </a:endParaRPr>
          </a:p>
        </p:txBody>
      </p:sp>
      <p:sp>
        <p:nvSpPr>
          <p:cNvPr id="3" name="Subtitle 2"/>
          <p:cNvSpPr>
            <a:spLocks noGrp="1"/>
          </p:cNvSpPr>
          <p:nvPr>
            <p:ph type="subTitle" idx="1"/>
          </p:nvPr>
        </p:nvSpPr>
        <p:spPr>
          <a:xfrm>
            <a:off x="1069848" y="4389120"/>
            <a:ext cx="7891272" cy="2316480"/>
          </a:xfrm>
        </p:spPr>
        <p:txBody>
          <a:bodyPr>
            <a:normAutofit lnSpcReduction="10000"/>
          </a:bodyPr>
          <a:lstStyle/>
          <a:p>
            <a:r>
              <a:rPr lang="en-GB" dirty="0" smtClean="0"/>
              <a:t>Scottish Universities Insight Institute</a:t>
            </a:r>
          </a:p>
          <a:p>
            <a:r>
              <a:rPr lang="en-GB" dirty="0" smtClean="0"/>
              <a:t>Seminar Series</a:t>
            </a:r>
          </a:p>
          <a:p>
            <a:r>
              <a:rPr lang="en-GB" dirty="0" smtClean="0"/>
              <a:t>Event One 30</a:t>
            </a:r>
            <a:r>
              <a:rPr lang="en-GB" baseline="30000" dirty="0" smtClean="0"/>
              <a:t>th</a:t>
            </a:r>
            <a:r>
              <a:rPr lang="en-GB" dirty="0" smtClean="0"/>
              <a:t> Nov- 1</a:t>
            </a:r>
            <a:r>
              <a:rPr lang="en-GB" baseline="30000" dirty="0" smtClean="0"/>
              <a:t>st</a:t>
            </a:r>
            <a:r>
              <a:rPr lang="en-GB" dirty="0" smtClean="0"/>
              <a:t> Dec 2017</a:t>
            </a:r>
          </a:p>
          <a:p>
            <a:endParaRPr lang="en-GB" dirty="0"/>
          </a:p>
          <a:p>
            <a:pPr algn="ctr"/>
            <a:r>
              <a:rPr lang="en-GB" sz="3600" dirty="0" smtClean="0">
                <a:solidFill>
                  <a:srgbClr val="0070C0"/>
                </a:solidFill>
              </a:rPr>
              <a:t>Welcome!</a:t>
            </a:r>
            <a:endParaRPr lang="en-GB" sz="3600" dirty="0">
              <a:solidFill>
                <a:srgbClr val="0070C0"/>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1887" y="3169920"/>
            <a:ext cx="2455333" cy="3535680"/>
          </a:xfrm>
          <a:prstGeom prst="rect">
            <a:avLst/>
          </a:prstGeom>
          <a:ln>
            <a:solidFill>
              <a:srgbClr val="0070C0"/>
            </a:solidFill>
          </a:ln>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61120" y="0"/>
            <a:ext cx="3230880" cy="1358537"/>
          </a:xfrm>
          <a:prstGeom prst="rect">
            <a:avLst/>
          </a:prstGeom>
        </p:spPr>
      </p:pic>
    </p:spTree>
    <p:extLst>
      <p:ext uri="{BB962C8B-B14F-4D97-AF65-F5344CB8AC3E}">
        <p14:creationId xmlns:p14="http://schemas.microsoft.com/office/powerpoint/2010/main" val="42532674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Scottish context</a:t>
            </a:r>
            <a:endParaRPr lang="en-GB" dirty="0"/>
          </a:p>
        </p:txBody>
      </p:sp>
      <p:sp>
        <p:nvSpPr>
          <p:cNvPr id="3" name="Content Placeholder 2"/>
          <p:cNvSpPr>
            <a:spLocks noGrp="1"/>
          </p:cNvSpPr>
          <p:nvPr>
            <p:ph idx="1"/>
          </p:nvPr>
        </p:nvSpPr>
        <p:spPr/>
        <p:txBody>
          <a:bodyPr>
            <a:normAutofit/>
          </a:bodyPr>
          <a:lstStyle/>
          <a:p>
            <a:r>
              <a:rPr lang="en-GB" dirty="0"/>
              <a:t>Whilst immigration and asylum is a reserved matter for the UK Government, child protection and children’s social care is </a:t>
            </a:r>
            <a:r>
              <a:rPr lang="en-GB" dirty="0" smtClean="0"/>
              <a:t>devolved</a:t>
            </a:r>
          </a:p>
          <a:p>
            <a:endParaRPr lang="en-GB" dirty="0"/>
          </a:p>
          <a:p>
            <a:endParaRPr lang="en-GB" dirty="0" smtClean="0"/>
          </a:p>
          <a:p>
            <a:r>
              <a:rPr lang="en-GB" dirty="0" smtClean="0"/>
              <a:t>Scotland has clear commitment to UASCs, but less control over which children and </a:t>
            </a:r>
            <a:r>
              <a:rPr lang="en-GB" dirty="0" smtClean="0"/>
              <a:t>young people </a:t>
            </a:r>
            <a:r>
              <a:rPr lang="en-GB" dirty="0" smtClean="0"/>
              <a:t>come to Scotland- or how many </a:t>
            </a:r>
            <a:r>
              <a:rPr lang="en-GB" dirty="0" smtClean="0"/>
              <a:t>come</a:t>
            </a:r>
          </a:p>
          <a:p>
            <a:endParaRPr lang="en-GB" dirty="0"/>
          </a:p>
          <a:p>
            <a:endParaRPr lang="en-GB" dirty="0" smtClean="0"/>
          </a:p>
          <a:p>
            <a:r>
              <a:rPr lang="en-GB" dirty="0" smtClean="0"/>
              <a:t>Some experience, but numbers are small</a:t>
            </a:r>
            <a:endParaRPr lang="en-GB" dirty="0" smtClean="0"/>
          </a:p>
          <a:p>
            <a:pPr marL="0" indent="0">
              <a:buNone/>
            </a:pPr>
            <a:endParaRPr lang="en-GB" dirty="0" smtClean="0"/>
          </a:p>
        </p:txBody>
      </p:sp>
    </p:spTree>
    <p:extLst>
      <p:ext uri="{BB962C8B-B14F-4D97-AF65-F5344CB8AC3E}">
        <p14:creationId xmlns:p14="http://schemas.microsoft.com/office/powerpoint/2010/main" val="35061001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Programme – day 1</a:t>
            </a:r>
            <a:endParaRPr lang="en-GB" dirty="0"/>
          </a:p>
        </p:txBody>
      </p:sp>
      <p:sp>
        <p:nvSpPr>
          <p:cNvPr id="3" name="Content Placeholder 2"/>
          <p:cNvSpPr>
            <a:spLocks noGrp="1"/>
          </p:cNvSpPr>
          <p:nvPr>
            <p:ph idx="1"/>
          </p:nvPr>
        </p:nvSpPr>
        <p:spPr>
          <a:xfrm>
            <a:off x="870857" y="1968137"/>
            <a:ext cx="10257391" cy="4204063"/>
          </a:xfrm>
        </p:spPr>
        <p:txBody>
          <a:bodyPr>
            <a:normAutofit fontScale="92500" lnSpcReduction="20000"/>
          </a:bodyPr>
          <a:lstStyle/>
          <a:p>
            <a:r>
              <a:rPr lang="en-GB" dirty="0" smtClean="0"/>
              <a:t>Morning</a:t>
            </a:r>
            <a:endParaRPr lang="en-GB" dirty="0"/>
          </a:p>
          <a:p>
            <a:pPr marL="0" indent="0">
              <a:buNone/>
            </a:pPr>
            <a:r>
              <a:rPr lang="en-GB" dirty="0"/>
              <a:t> 10.45 – 11.30 </a:t>
            </a:r>
            <a:r>
              <a:rPr lang="en-GB" dirty="0" smtClean="0"/>
              <a:t>	Andy </a:t>
            </a:r>
            <a:r>
              <a:rPr lang="en-GB" dirty="0" err="1"/>
              <a:t>Sirel</a:t>
            </a:r>
            <a:r>
              <a:rPr lang="en-GB" dirty="0"/>
              <a:t>, </a:t>
            </a:r>
            <a:r>
              <a:rPr lang="en-GB" dirty="0" smtClean="0"/>
              <a:t>Just Right Scotland </a:t>
            </a:r>
            <a:r>
              <a:rPr lang="en-GB" dirty="0"/>
              <a:t>– Legislation and human rights </a:t>
            </a:r>
          </a:p>
          <a:p>
            <a:pPr marL="0" indent="0">
              <a:buNone/>
            </a:pPr>
            <a:r>
              <a:rPr lang="en-GB" dirty="0"/>
              <a:t>11.45 – 12.30 </a:t>
            </a:r>
            <a:r>
              <a:rPr lang="en-GB" dirty="0" smtClean="0"/>
              <a:t>	Mirren </a:t>
            </a:r>
            <a:r>
              <a:rPr lang="en-GB" dirty="0"/>
              <a:t>Kelly, </a:t>
            </a:r>
            <a:r>
              <a:rPr lang="en-GB" dirty="0" err="1"/>
              <a:t>Cosla</a:t>
            </a:r>
            <a:r>
              <a:rPr lang="en-GB" dirty="0"/>
              <a:t> – What’s happening in Scotland </a:t>
            </a:r>
          </a:p>
          <a:p>
            <a:pPr marL="0" indent="0">
              <a:buNone/>
            </a:pPr>
            <a:r>
              <a:rPr lang="en-GB" dirty="0"/>
              <a:t>12.30 – 1.15 </a:t>
            </a:r>
            <a:r>
              <a:rPr lang="en-GB" dirty="0" smtClean="0"/>
              <a:t>	Open </a:t>
            </a:r>
            <a:r>
              <a:rPr lang="en-GB" dirty="0"/>
              <a:t>questions / table discussion </a:t>
            </a:r>
            <a:endParaRPr lang="en-GB" dirty="0" smtClean="0"/>
          </a:p>
          <a:p>
            <a:pPr marL="0" indent="0">
              <a:buNone/>
            </a:pPr>
            <a:endParaRPr lang="en-GB" dirty="0"/>
          </a:p>
          <a:p>
            <a:pPr marL="0" indent="0">
              <a:buNone/>
            </a:pPr>
            <a:r>
              <a:rPr lang="en-GB" b="1" dirty="0"/>
              <a:t>1.15 - 2.15pm lunch </a:t>
            </a:r>
            <a:endParaRPr lang="en-GB" b="1" dirty="0" smtClean="0"/>
          </a:p>
          <a:p>
            <a:pPr marL="0" indent="0">
              <a:buNone/>
            </a:pPr>
            <a:endParaRPr lang="en-GB" dirty="0" smtClean="0"/>
          </a:p>
          <a:p>
            <a:r>
              <a:rPr lang="en-GB" dirty="0" smtClean="0"/>
              <a:t>Afternoon</a:t>
            </a:r>
            <a:endParaRPr lang="en-GB" dirty="0"/>
          </a:p>
          <a:p>
            <a:pPr marL="0" indent="0">
              <a:buNone/>
            </a:pPr>
            <a:r>
              <a:rPr lang="en-GB" dirty="0"/>
              <a:t>2.15 – 3.00 </a:t>
            </a:r>
            <a:r>
              <a:rPr lang="en-GB" dirty="0" smtClean="0"/>
              <a:t>	Young </a:t>
            </a:r>
            <a:r>
              <a:rPr lang="en-GB" dirty="0"/>
              <a:t>people – ‘our experience’ </a:t>
            </a:r>
          </a:p>
          <a:p>
            <a:pPr marL="0" indent="0">
              <a:buNone/>
            </a:pPr>
            <a:r>
              <a:rPr lang="en-GB" dirty="0"/>
              <a:t>3.00 – 3.45 </a:t>
            </a:r>
            <a:r>
              <a:rPr lang="en-GB" dirty="0" smtClean="0"/>
              <a:t>	Foster </a:t>
            </a:r>
            <a:r>
              <a:rPr lang="en-GB" dirty="0"/>
              <a:t>carers – ‘our experience’ </a:t>
            </a:r>
          </a:p>
          <a:p>
            <a:pPr marL="0" indent="0">
              <a:buNone/>
            </a:pPr>
            <a:r>
              <a:rPr lang="en-GB" dirty="0"/>
              <a:t>3.45 – 4.30 </a:t>
            </a:r>
            <a:r>
              <a:rPr lang="en-GB" dirty="0" smtClean="0"/>
              <a:t>	Catriona </a:t>
            </a:r>
            <a:r>
              <a:rPr lang="en-GB" dirty="0" err="1" smtClean="0"/>
              <a:t>MacSween</a:t>
            </a:r>
            <a:r>
              <a:rPr lang="en-GB" dirty="0"/>
              <a:t>, Scottish </a:t>
            </a:r>
            <a:r>
              <a:rPr lang="en-GB" dirty="0" smtClean="0"/>
              <a:t>Guardianship </a:t>
            </a:r>
            <a:r>
              <a:rPr lang="en-GB" dirty="0"/>
              <a:t>Service </a:t>
            </a:r>
          </a:p>
          <a:p>
            <a:pPr marL="0" indent="0">
              <a:buNone/>
            </a:pPr>
            <a:r>
              <a:rPr lang="en-GB" dirty="0"/>
              <a:t>4.30 – 5.00 </a:t>
            </a:r>
            <a:r>
              <a:rPr lang="en-GB" dirty="0" smtClean="0"/>
              <a:t>	Discussion </a:t>
            </a:r>
            <a:r>
              <a:rPr lang="en-GB" dirty="0"/>
              <a:t>/ questions </a:t>
            </a:r>
          </a:p>
        </p:txBody>
      </p:sp>
    </p:spTree>
    <p:extLst>
      <p:ext uri="{BB962C8B-B14F-4D97-AF65-F5344CB8AC3E}">
        <p14:creationId xmlns:p14="http://schemas.microsoft.com/office/powerpoint/2010/main" val="2470565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About the programme</a:t>
            </a:r>
            <a:endParaRPr lang="en-GB" dirty="0"/>
          </a:p>
        </p:txBody>
      </p:sp>
      <p:sp>
        <p:nvSpPr>
          <p:cNvPr id="3" name="Content Placeholder 2"/>
          <p:cNvSpPr>
            <a:spLocks noGrp="1"/>
          </p:cNvSpPr>
          <p:nvPr>
            <p:ph idx="1"/>
          </p:nvPr>
        </p:nvSpPr>
        <p:spPr>
          <a:xfrm>
            <a:off x="1069848" y="2121407"/>
            <a:ext cx="10058400" cy="4444855"/>
          </a:xfrm>
        </p:spPr>
        <p:txBody>
          <a:bodyPr>
            <a:normAutofit lnSpcReduction="10000"/>
          </a:bodyPr>
          <a:lstStyle/>
          <a:p>
            <a:pPr marL="0" indent="0">
              <a:buNone/>
            </a:pPr>
            <a:r>
              <a:rPr lang="en-GB" dirty="0"/>
              <a:t>Drawing on international and national expertise, the </a:t>
            </a:r>
            <a:r>
              <a:rPr lang="en-GB" dirty="0" smtClean="0"/>
              <a:t>programme:</a:t>
            </a:r>
          </a:p>
          <a:p>
            <a:r>
              <a:rPr lang="en-GB" dirty="0"/>
              <a:t>F</a:t>
            </a:r>
            <a:r>
              <a:rPr lang="en-GB" dirty="0" smtClean="0"/>
              <a:t>ocuses on the </a:t>
            </a:r>
            <a:r>
              <a:rPr lang="en-GB" dirty="0"/>
              <a:t>readiness of Scotland’s local and national governments, and partner agencies, to support and meet the needs of separated children and young </a:t>
            </a:r>
            <a:r>
              <a:rPr lang="en-GB" dirty="0" smtClean="0"/>
              <a:t>people</a:t>
            </a:r>
            <a:r>
              <a:rPr lang="en-GB" dirty="0"/>
              <a:t>;</a:t>
            </a:r>
            <a:endParaRPr lang="en-GB" dirty="0" smtClean="0"/>
          </a:p>
          <a:p>
            <a:endParaRPr lang="en-GB" dirty="0"/>
          </a:p>
          <a:p>
            <a:r>
              <a:rPr lang="en-GB" dirty="0" smtClean="0"/>
              <a:t>Aims to do this through an investigation of </a:t>
            </a:r>
            <a:r>
              <a:rPr lang="en-GB" dirty="0"/>
              <a:t>present conceptual knowledge, understanding and best practice nationally and internationally</a:t>
            </a:r>
            <a:r>
              <a:rPr lang="en-GB" dirty="0" smtClean="0"/>
              <a:t>.;</a:t>
            </a:r>
          </a:p>
          <a:p>
            <a:endParaRPr lang="en-GB" dirty="0"/>
          </a:p>
          <a:p>
            <a:r>
              <a:rPr lang="en-GB" dirty="0" smtClean="0"/>
              <a:t>Provides an </a:t>
            </a:r>
            <a:r>
              <a:rPr lang="en-GB" dirty="0"/>
              <a:t>opportunity to explore the various ways unaccompanied minors are framed within policy and guidance, a framing that informs understanding and </a:t>
            </a:r>
            <a:r>
              <a:rPr lang="en-GB" dirty="0" smtClean="0"/>
              <a:t>responses</a:t>
            </a:r>
            <a:r>
              <a:rPr lang="en-GB" dirty="0"/>
              <a:t>;</a:t>
            </a:r>
            <a:endParaRPr lang="en-GB" dirty="0" smtClean="0"/>
          </a:p>
          <a:p>
            <a:endParaRPr lang="en-GB" dirty="0"/>
          </a:p>
          <a:p>
            <a:r>
              <a:rPr lang="en-GB" dirty="0" smtClean="0"/>
              <a:t>Identifies </a:t>
            </a:r>
            <a:r>
              <a:rPr lang="en-GB" dirty="0"/>
              <a:t>existing systems in place to support and work with separated children and the policy, practice, legal and conceptual frameworks around </a:t>
            </a:r>
            <a:r>
              <a:rPr lang="en-GB" dirty="0" smtClean="0"/>
              <a:t>this.</a:t>
            </a:r>
            <a:endParaRPr lang="en-GB" dirty="0"/>
          </a:p>
        </p:txBody>
      </p:sp>
    </p:spTree>
    <p:extLst>
      <p:ext uri="{BB962C8B-B14F-4D97-AF65-F5344CB8AC3E}">
        <p14:creationId xmlns:p14="http://schemas.microsoft.com/office/powerpoint/2010/main" val="480790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Two key questions</a:t>
            </a:r>
            <a:endParaRPr lang="en-GB" dirty="0"/>
          </a:p>
        </p:txBody>
      </p:sp>
      <p:sp>
        <p:nvSpPr>
          <p:cNvPr id="3" name="Content Placeholder 2"/>
          <p:cNvSpPr>
            <a:spLocks noGrp="1"/>
          </p:cNvSpPr>
          <p:nvPr>
            <p:ph idx="1"/>
          </p:nvPr>
        </p:nvSpPr>
        <p:spPr/>
        <p:txBody>
          <a:bodyPr/>
          <a:lstStyle/>
          <a:p>
            <a:pPr marL="0" indent="0">
              <a:buNone/>
            </a:pPr>
            <a:r>
              <a:rPr lang="en-GB" b="1" i="1" dirty="0" smtClean="0"/>
              <a:t>Question 1</a:t>
            </a:r>
          </a:p>
          <a:p>
            <a:endParaRPr lang="en-GB" i="1" dirty="0"/>
          </a:p>
          <a:p>
            <a:r>
              <a:rPr lang="en-GB" i="1" dirty="0" smtClean="0"/>
              <a:t>What </a:t>
            </a:r>
            <a:r>
              <a:rPr lang="en-GB" i="1" dirty="0"/>
              <a:t>are the conceptual, definitional and political issues that affect understanding of the needs and motivations of children on the move</a:t>
            </a:r>
            <a:r>
              <a:rPr lang="en-GB" i="1" dirty="0" smtClean="0"/>
              <a:t>?</a:t>
            </a:r>
          </a:p>
          <a:p>
            <a:endParaRPr lang="en-GB" i="1" dirty="0"/>
          </a:p>
          <a:p>
            <a:pPr marL="0" indent="0">
              <a:buNone/>
            </a:pPr>
            <a:r>
              <a:rPr lang="en-GB" b="1" i="1" dirty="0" smtClean="0"/>
              <a:t>Question 2</a:t>
            </a:r>
          </a:p>
          <a:p>
            <a:r>
              <a:rPr lang="en-GB" i="1" dirty="0"/>
              <a:t>What knowledge and evidence underpins current responses and support for separated children?</a:t>
            </a:r>
            <a:endParaRPr lang="en-GB" dirty="0"/>
          </a:p>
          <a:p>
            <a:endParaRPr lang="en-GB" i="1" dirty="0" smtClean="0"/>
          </a:p>
          <a:p>
            <a:endParaRPr lang="en-GB" i="1" dirty="0"/>
          </a:p>
          <a:p>
            <a:endParaRPr lang="en-GB" dirty="0"/>
          </a:p>
          <a:p>
            <a:endParaRPr lang="en-GB" dirty="0"/>
          </a:p>
        </p:txBody>
      </p:sp>
    </p:spTree>
    <p:extLst>
      <p:ext uri="{BB962C8B-B14F-4D97-AF65-F5344CB8AC3E}">
        <p14:creationId xmlns:p14="http://schemas.microsoft.com/office/powerpoint/2010/main" val="2211324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 1</a:t>
            </a:r>
            <a:endParaRPr lang="en-GB" dirty="0"/>
          </a:p>
        </p:txBody>
      </p:sp>
      <p:sp>
        <p:nvSpPr>
          <p:cNvPr id="3" name="Content Placeholder 2"/>
          <p:cNvSpPr>
            <a:spLocks noGrp="1"/>
          </p:cNvSpPr>
          <p:nvPr>
            <p:ph idx="1"/>
          </p:nvPr>
        </p:nvSpPr>
        <p:spPr/>
        <p:txBody>
          <a:bodyPr>
            <a:normAutofit fontScale="85000" lnSpcReduction="20000"/>
          </a:bodyPr>
          <a:lstStyle/>
          <a:p>
            <a:pPr marL="0" indent="0">
              <a:buNone/>
            </a:pPr>
            <a:r>
              <a:rPr lang="en-GB" sz="2800" i="1" dirty="0">
                <a:solidFill>
                  <a:srgbClr val="0070C0"/>
                </a:solidFill>
              </a:rPr>
              <a:t>What are the conceptual, definitional and political issues that affect understanding of the needs and motivations of children on the move?</a:t>
            </a:r>
            <a:endParaRPr lang="en-GB" sz="2800" dirty="0">
              <a:solidFill>
                <a:srgbClr val="0070C0"/>
              </a:solidFill>
            </a:endParaRPr>
          </a:p>
          <a:p>
            <a:endParaRPr lang="en-GB" dirty="0"/>
          </a:p>
          <a:p>
            <a:pPr marL="0" indent="0">
              <a:buNone/>
            </a:pPr>
            <a:r>
              <a:rPr lang="en-GB" dirty="0"/>
              <a:t>Aims</a:t>
            </a:r>
          </a:p>
          <a:p>
            <a:pPr lvl="0"/>
            <a:r>
              <a:rPr lang="en-GB" dirty="0"/>
              <a:t>to locate the movement of unaccompanied children in a theoretical framework of global, political and economic development and local responses </a:t>
            </a:r>
          </a:p>
          <a:p>
            <a:pPr lvl="0"/>
            <a:r>
              <a:rPr lang="en-GB" dirty="0"/>
              <a:t>to identify models of good practice that can begin to develop a common approach to inform policy and practice and further research </a:t>
            </a:r>
            <a:endParaRPr lang="en-GB" dirty="0" smtClean="0"/>
          </a:p>
          <a:p>
            <a:pPr lvl="0"/>
            <a:endParaRPr lang="en-GB" dirty="0"/>
          </a:p>
          <a:p>
            <a:pPr marL="0" indent="0">
              <a:buNone/>
            </a:pPr>
            <a:r>
              <a:rPr lang="en-GB" dirty="0"/>
              <a:t>Objectives   </a:t>
            </a:r>
          </a:p>
          <a:p>
            <a:pPr lvl="0"/>
            <a:r>
              <a:rPr lang="en-GB" dirty="0"/>
              <a:t>to bring together a group of national and international experts from across disciplines and sectors, who have been involved in work with separated children</a:t>
            </a:r>
          </a:p>
          <a:p>
            <a:pPr lvl="0"/>
            <a:r>
              <a:rPr lang="en-GB" dirty="0"/>
              <a:t>to learn from previous successful international developments about effective and appropriate responses and provision </a:t>
            </a:r>
          </a:p>
          <a:p>
            <a:endParaRPr lang="en-GB" dirty="0"/>
          </a:p>
        </p:txBody>
      </p:sp>
    </p:spTree>
    <p:extLst>
      <p:ext uri="{BB962C8B-B14F-4D97-AF65-F5344CB8AC3E}">
        <p14:creationId xmlns:p14="http://schemas.microsoft.com/office/powerpoint/2010/main" val="1932692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 2</a:t>
            </a:r>
            <a:endParaRPr lang="en-GB" dirty="0"/>
          </a:p>
        </p:txBody>
      </p:sp>
      <p:sp>
        <p:nvSpPr>
          <p:cNvPr id="3" name="Content Placeholder 2"/>
          <p:cNvSpPr>
            <a:spLocks noGrp="1"/>
          </p:cNvSpPr>
          <p:nvPr>
            <p:ph idx="1"/>
          </p:nvPr>
        </p:nvSpPr>
        <p:spPr/>
        <p:txBody>
          <a:bodyPr>
            <a:normAutofit fontScale="92500" lnSpcReduction="20000"/>
          </a:bodyPr>
          <a:lstStyle/>
          <a:p>
            <a:pPr marL="0" indent="0">
              <a:buNone/>
            </a:pPr>
            <a:r>
              <a:rPr lang="en-GB" sz="2600" i="1" dirty="0">
                <a:solidFill>
                  <a:srgbClr val="0070C0"/>
                </a:solidFill>
              </a:rPr>
              <a:t>What knowledge and evidence underpins current responses and support for separated children?</a:t>
            </a:r>
            <a:endParaRPr lang="en-GB" sz="2600" dirty="0">
              <a:solidFill>
                <a:srgbClr val="0070C0"/>
              </a:solidFill>
            </a:endParaRPr>
          </a:p>
          <a:p>
            <a:pPr marL="0" indent="0">
              <a:buNone/>
            </a:pPr>
            <a:r>
              <a:rPr lang="en-GB" dirty="0"/>
              <a:t>Aims</a:t>
            </a:r>
          </a:p>
          <a:p>
            <a:pPr lvl="0"/>
            <a:r>
              <a:rPr lang="en-GB" dirty="0"/>
              <a:t>to identify models of service provision and learning that can provide effective responses to the needs of separated children in the Scottish context</a:t>
            </a:r>
          </a:p>
          <a:p>
            <a:pPr lvl="0"/>
            <a:r>
              <a:rPr lang="en-GB" dirty="0"/>
              <a:t>to develop a network of expertise that links Scotland into international developments and good practice</a:t>
            </a:r>
          </a:p>
          <a:p>
            <a:pPr marL="0" indent="0">
              <a:buNone/>
            </a:pPr>
            <a:endParaRPr lang="en-GB" dirty="0"/>
          </a:p>
          <a:p>
            <a:pPr marL="0" indent="0">
              <a:buNone/>
            </a:pPr>
            <a:r>
              <a:rPr lang="en-GB" dirty="0"/>
              <a:t>Objectives</a:t>
            </a:r>
          </a:p>
          <a:p>
            <a:pPr lvl="0"/>
            <a:r>
              <a:rPr lang="en-GB" dirty="0"/>
              <a:t>to bring together UK and international participants who have been engaged in the development of evidence based service provision</a:t>
            </a:r>
          </a:p>
          <a:p>
            <a:pPr lvl="0"/>
            <a:r>
              <a:rPr lang="en-GB" dirty="0"/>
              <a:t>To explore the factors that promote and hinder the development of effective support for children on the move</a:t>
            </a:r>
          </a:p>
          <a:p>
            <a:endParaRPr lang="en-GB" dirty="0"/>
          </a:p>
        </p:txBody>
      </p:sp>
    </p:spTree>
    <p:extLst>
      <p:ext uri="{BB962C8B-B14F-4D97-AF65-F5344CB8AC3E}">
        <p14:creationId xmlns:p14="http://schemas.microsoft.com/office/powerpoint/2010/main" val="431111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Partnership programme</a:t>
            </a:r>
            <a:endParaRPr lang="en-GB" dirty="0"/>
          </a:p>
        </p:txBody>
      </p:sp>
      <p:sp>
        <p:nvSpPr>
          <p:cNvPr id="3" name="Content Placeholder 2"/>
          <p:cNvSpPr>
            <a:spLocks noGrp="1"/>
          </p:cNvSpPr>
          <p:nvPr>
            <p:ph idx="1"/>
          </p:nvPr>
        </p:nvSpPr>
        <p:spPr/>
        <p:txBody>
          <a:bodyPr/>
          <a:lstStyle/>
          <a:p>
            <a:r>
              <a:rPr lang="en-GB" dirty="0" smtClean="0"/>
              <a:t>Paul Rigby, University of Stirling &amp; Daniela Sime, University of Strathclyde</a:t>
            </a:r>
          </a:p>
          <a:p>
            <a:endParaRPr lang="en-GB" dirty="0"/>
          </a:p>
          <a:p>
            <a:r>
              <a:rPr lang="en-GB" dirty="0" smtClean="0"/>
              <a:t>Prof Ravi </a:t>
            </a:r>
            <a:r>
              <a:rPr lang="en-GB" dirty="0" err="1" smtClean="0"/>
              <a:t>Kohli</a:t>
            </a:r>
            <a:r>
              <a:rPr lang="en-GB" dirty="0" smtClean="0"/>
              <a:t>, University of Bedfordshire</a:t>
            </a:r>
          </a:p>
          <a:p>
            <a:r>
              <a:rPr lang="en-GB" dirty="0" smtClean="0"/>
              <a:t>Catriona </a:t>
            </a:r>
            <a:r>
              <a:rPr lang="en-GB" dirty="0" err="1" smtClean="0"/>
              <a:t>MacSween</a:t>
            </a:r>
            <a:r>
              <a:rPr lang="en-GB" dirty="0" smtClean="0"/>
              <a:t>, Scottish Guardianship System</a:t>
            </a:r>
          </a:p>
          <a:p>
            <a:r>
              <a:rPr lang="en-GB" dirty="0" smtClean="0"/>
              <a:t>Mirren Kelly, COSLA</a:t>
            </a:r>
          </a:p>
          <a:p>
            <a:r>
              <a:rPr lang="en-GB" dirty="0" smtClean="0"/>
              <a:t>Marion McCloud, Children in Scotland</a:t>
            </a:r>
          </a:p>
          <a:p>
            <a:r>
              <a:rPr lang="en-GB" dirty="0" smtClean="0"/>
              <a:t>Keith Moore-Milne, GCC</a:t>
            </a:r>
          </a:p>
          <a:p>
            <a:r>
              <a:rPr lang="en-GB" dirty="0" err="1" smtClean="0"/>
              <a:t>Judit</a:t>
            </a:r>
            <a:r>
              <a:rPr lang="en-GB" dirty="0" smtClean="0"/>
              <a:t> </a:t>
            </a:r>
            <a:r>
              <a:rPr lang="en-GB" dirty="0" err="1" smtClean="0"/>
              <a:t>Almasi</a:t>
            </a:r>
            <a:r>
              <a:rPr lang="en-GB" dirty="0" smtClean="0"/>
              <a:t>, Terre des Homme</a:t>
            </a:r>
          </a:p>
          <a:p>
            <a:endParaRPr lang="en-GB" dirty="0"/>
          </a:p>
        </p:txBody>
      </p:sp>
    </p:spTree>
    <p:extLst>
      <p:ext uri="{BB962C8B-B14F-4D97-AF65-F5344CB8AC3E}">
        <p14:creationId xmlns:p14="http://schemas.microsoft.com/office/powerpoint/2010/main" val="1332868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context</a:t>
            </a:r>
            <a:endParaRPr lang="en-GB" dirty="0"/>
          </a:p>
        </p:txBody>
      </p:sp>
      <p:sp>
        <p:nvSpPr>
          <p:cNvPr id="3" name="Content Placeholder 2"/>
          <p:cNvSpPr>
            <a:spLocks noGrp="1"/>
          </p:cNvSpPr>
          <p:nvPr>
            <p:ph idx="1"/>
          </p:nvPr>
        </p:nvSpPr>
        <p:spPr/>
        <p:txBody>
          <a:bodyPr/>
          <a:lstStyle/>
          <a:p>
            <a:r>
              <a:rPr lang="en-GB" dirty="0" smtClean="0"/>
              <a:t>Department of Education (2017) Safeguarding Strategy</a:t>
            </a:r>
          </a:p>
          <a:p>
            <a:endParaRPr lang="en-GB" dirty="0"/>
          </a:p>
          <a:p>
            <a:pPr marL="0" indent="0">
              <a:buNone/>
            </a:pPr>
            <a:r>
              <a:rPr lang="en-GB" dirty="0" smtClean="0">
                <a:solidFill>
                  <a:srgbClr val="0070C0"/>
                </a:solidFill>
              </a:rPr>
              <a:t>“Our </a:t>
            </a:r>
            <a:r>
              <a:rPr lang="en-GB" dirty="0">
                <a:solidFill>
                  <a:srgbClr val="0070C0"/>
                </a:solidFill>
              </a:rPr>
              <a:t>aspiration is that all unaccompanied children have access to the care, services and support they need, with a more equal distribution of caring responsibilities across the UK. This means no one local authority should be caring for a disproportionate number of unaccompanied children. We want every local authority to feel capable of supporting their welfare needs, with professionals in place with the right skills, training and experience to deliver high quality care. And we want to ensure that children have access to high quality placements and support that meets their needs and helps them fulfil their long-term potential – whether their future is in the UK or elsewhere</a:t>
            </a:r>
            <a:r>
              <a:rPr lang="en-GB" dirty="0" smtClean="0">
                <a:solidFill>
                  <a:srgbClr val="0070C0"/>
                </a:solidFill>
              </a:rPr>
              <a:t>.”</a:t>
            </a:r>
            <a:endParaRPr lang="en-GB" dirty="0">
              <a:solidFill>
                <a:srgbClr val="0070C0"/>
              </a:solidFill>
            </a:endParaRPr>
          </a:p>
        </p:txBody>
      </p:sp>
    </p:spTree>
    <p:extLst>
      <p:ext uri="{BB962C8B-B14F-4D97-AF65-F5344CB8AC3E}">
        <p14:creationId xmlns:p14="http://schemas.microsoft.com/office/powerpoint/2010/main" val="2723746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726" y="484632"/>
            <a:ext cx="10946674" cy="1609344"/>
          </a:xfrm>
        </p:spPr>
        <p:txBody>
          <a:bodyPr/>
          <a:lstStyle/>
          <a:p>
            <a:r>
              <a:rPr lang="en-GB" dirty="0" smtClean="0"/>
              <a:t>safeguarding strategy (2017)</a:t>
            </a:r>
            <a:endParaRPr lang="en-GB" dirty="0"/>
          </a:p>
        </p:txBody>
      </p:sp>
      <p:sp>
        <p:nvSpPr>
          <p:cNvPr id="3" name="Content Placeholder 2"/>
          <p:cNvSpPr>
            <a:spLocks noGrp="1"/>
          </p:cNvSpPr>
          <p:nvPr>
            <p:ph idx="1"/>
          </p:nvPr>
        </p:nvSpPr>
        <p:spPr/>
        <p:txBody>
          <a:bodyPr>
            <a:normAutofit fontScale="92500" lnSpcReduction="10000"/>
          </a:bodyPr>
          <a:lstStyle/>
          <a:p>
            <a:pPr marL="0" indent="0">
              <a:buNone/>
            </a:pPr>
            <a:r>
              <a:rPr lang="en-GB" dirty="0" smtClean="0"/>
              <a:t>“An </a:t>
            </a:r>
            <a:r>
              <a:rPr lang="en-GB" dirty="0"/>
              <a:t>unaccompanied asylum seeking child is defined as an individual who is: </a:t>
            </a:r>
          </a:p>
          <a:p>
            <a:r>
              <a:rPr lang="en-GB" dirty="0" smtClean="0"/>
              <a:t> </a:t>
            </a:r>
            <a:r>
              <a:rPr lang="en-GB" dirty="0"/>
              <a:t>under 18 years of age when the claim is submitted; </a:t>
            </a:r>
          </a:p>
          <a:p>
            <a:r>
              <a:rPr lang="en-GB" dirty="0" smtClean="0"/>
              <a:t>applying </a:t>
            </a:r>
            <a:r>
              <a:rPr lang="en-GB" dirty="0"/>
              <a:t>for asylum in their own right; </a:t>
            </a:r>
          </a:p>
          <a:p>
            <a:r>
              <a:rPr lang="en-GB" dirty="0" smtClean="0"/>
              <a:t>separated </a:t>
            </a:r>
            <a:r>
              <a:rPr lang="en-GB" dirty="0"/>
              <a:t>from both parents and is not being cared for by an adult who in law or by custom has responsibility to do so. </a:t>
            </a:r>
            <a:r>
              <a:rPr lang="en-GB" dirty="0" smtClean="0"/>
              <a:t>“</a:t>
            </a:r>
          </a:p>
          <a:p>
            <a:endParaRPr lang="en-GB" dirty="0"/>
          </a:p>
          <a:p>
            <a:pPr marL="0" indent="0">
              <a:buNone/>
            </a:pPr>
            <a:r>
              <a:rPr lang="en-GB" dirty="0" smtClean="0">
                <a:solidFill>
                  <a:srgbClr val="0070C0"/>
                </a:solidFill>
              </a:rPr>
              <a:t>Gives the following figures:</a:t>
            </a:r>
          </a:p>
          <a:p>
            <a:pPr marL="0" indent="0">
              <a:buNone/>
            </a:pPr>
            <a:r>
              <a:rPr lang="en-GB" dirty="0" smtClean="0"/>
              <a:t>160,000 UASCs in Europe in 2015-2016</a:t>
            </a:r>
          </a:p>
          <a:p>
            <a:pPr marL="0" indent="0">
              <a:buNone/>
            </a:pPr>
            <a:r>
              <a:rPr lang="en-GB" dirty="0" smtClean="0"/>
              <a:t>6,000 claimed asylum in UK (4% of all claims in EU)</a:t>
            </a:r>
            <a:endParaRPr lang="en-GB" dirty="0"/>
          </a:p>
          <a:p>
            <a:pPr marL="0" indent="0">
              <a:buNone/>
            </a:pPr>
            <a:r>
              <a:rPr lang="en-GB" dirty="0" smtClean="0"/>
              <a:t>4,560 UASCs currently in system (out of 72,670 looked after by LAs)</a:t>
            </a:r>
          </a:p>
          <a:p>
            <a:pPr marL="0" indent="0">
              <a:buNone/>
            </a:pPr>
            <a:r>
              <a:rPr lang="en-GB" dirty="0" smtClean="0"/>
              <a:t>22% aged under 16; 78% aged 16+</a:t>
            </a:r>
            <a:endParaRPr lang="en-GB" dirty="0"/>
          </a:p>
        </p:txBody>
      </p:sp>
    </p:spTree>
    <p:extLst>
      <p:ext uri="{BB962C8B-B14F-4D97-AF65-F5344CB8AC3E}">
        <p14:creationId xmlns:p14="http://schemas.microsoft.com/office/powerpoint/2010/main" val="12403237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context</a:t>
            </a:r>
            <a:endParaRPr lang="en-GB" dirty="0"/>
          </a:p>
        </p:txBody>
      </p:sp>
      <p:sp>
        <p:nvSpPr>
          <p:cNvPr id="3" name="Content Placeholder 2"/>
          <p:cNvSpPr>
            <a:spLocks noGrp="1"/>
          </p:cNvSpPr>
          <p:nvPr>
            <p:ph idx="1"/>
          </p:nvPr>
        </p:nvSpPr>
        <p:spPr/>
        <p:txBody>
          <a:bodyPr>
            <a:normAutofit lnSpcReduction="10000"/>
          </a:bodyPr>
          <a:lstStyle/>
          <a:p>
            <a:r>
              <a:rPr lang="en-GB" dirty="0" smtClean="0"/>
              <a:t>Note strategy does not commit to a number of UASCs the UK will receive</a:t>
            </a:r>
          </a:p>
          <a:p>
            <a:endParaRPr lang="en-GB" dirty="0"/>
          </a:p>
          <a:p>
            <a:r>
              <a:rPr lang="en-GB" dirty="0" smtClean="0"/>
              <a:t>‘The </a:t>
            </a:r>
            <a:r>
              <a:rPr lang="en-GB" dirty="0"/>
              <a:t>Government is clear about our moral responsibility to assist those who are suffering as a result of world conflict. There are </a:t>
            </a:r>
            <a:r>
              <a:rPr lang="en-GB" dirty="0">
                <a:solidFill>
                  <a:srgbClr val="0070C0"/>
                </a:solidFill>
              </a:rPr>
              <a:t>safe, legal routes </a:t>
            </a:r>
            <a:r>
              <a:rPr lang="en-GB" dirty="0"/>
              <a:t>by which people, including children, in need of international protection can be resettled in the UK, thereby avoiding people risking their lives by making dangerous journeys to Europe. These include the Gateway and Mandate schemes as well as the Vulnerable Person’s Scheme, of which around 50% of people resettled will be children, and the Vulnerable Children’s Resettlement schemes. We will resettle over 23,000 people by 2020</a:t>
            </a:r>
            <a:r>
              <a:rPr lang="en-GB" dirty="0" smtClean="0"/>
              <a:t>.’</a:t>
            </a:r>
          </a:p>
          <a:p>
            <a:endParaRPr lang="en-GB" dirty="0"/>
          </a:p>
          <a:p>
            <a:r>
              <a:rPr lang="en-GB" dirty="0" smtClean="0"/>
              <a:t>Clear anti-immigration rhetoric post-</a:t>
            </a:r>
            <a:r>
              <a:rPr lang="en-GB" dirty="0" err="1" smtClean="0"/>
              <a:t>Brexit</a:t>
            </a:r>
            <a:r>
              <a:rPr lang="en-GB" dirty="0" smtClean="0"/>
              <a:t>, intention to leave the EU also likely to mean withdrawal from agreements of resettlement of refugees</a:t>
            </a:r>
            <a:endParaRPr lang="en-GB" dirty="0"/>
          </a:p>
        </p:txBody>
      </p:sp>
    </p:spTree>
    <p:extLst>
      <p:ext uri="{BB962C8B-B14F-4D97-AF65-F5344CB8AC3E}">
        <p14:creationId xmlns:p14="http://schemas.microsoft.com/office/powerpoint/2010/main" val="6680824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Wood Type</Template>
  <TotalTime>43</TotalTime>
  <Words>870</Words>
  <Application>Microsoft Macintosh PowerPoint</Application>
  <PresentationFormat>Widescreen</PresentationFormat>
  <Paragraphs>94</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Rockwell</vt:lpstr>
      <vt:lpstr>Rockwell Condensed</vt:lpstr>
      <vt:lpstr>Wingdings</vt:lpstr>
      <vt:lpstr>Wood Type</vt:lpstr>
      <vt:lpstr>Separated and Unaccompanied Asylum Seeking Children in Scotland</vt:lpstr>
      <vt:lpstr>About the programme</vt:lpstr>
      <vt:lpstr>Two key questions</vt:lpstr>
      <vt:lpstr>Question 1</vt:lpstr>
      <vt:lpstr>Question 2</vt:lpstr>
      <vt:lpstr>Partnership programme</vt:lpstr>
      <vt:lpstr>context</vt:lpstr>
      <vt:lpstr>safeguarding strategy (2017)</vt:lpstr>
      <vt:lpstr>context</vt:lpstr>
      <vt:lpstr>The Scottish context</vt:lpstr>
      <vt:lpstr>Programme – day 1</vt:lpstr>
    </vt:vector>
  </TitlesOfParts>
  <Company>UOS</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Separated and Unaccompanied Asylum Seeking Children in Scotland</dc:title>
  <dc:creator>Daniela Sime</dc:creator>
  <cp:lastModifiedBy>Paul McMullan</cp:lastModifiedBy>
  <cp:revision>8</cp:revision>
  <dcterms:created xsi:type="dcterms:W3CDTF">2017-11-30T00:34:37Z</dcterms:created>
  <dcterms:modified xsi:type="dcterms:W3CDTF">2017-11-30T09:16:18Z</dcterms:modified>
</cp:coreProperties>
</file>